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B797-A154-4226-933E-5AF51815E381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3EEFA-3A8F-4644-869E-0429B25824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it mean to annotate a text?</a:t>
            </a:r>
          </a:p>
          <a:p>
            <a:r>
              <a:rPr lang="en-US" sz="3200" dirty="0" smtClean="0"/>
              <a:t>What’s the point of annotating?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As you thoughtfully read and focus on key passages of a text,</a:t>
            </a:r>
          </a:p>
          <a:p>
            <a:pPr lvl="0"/>
            <a:r>
              <a:rPr lang="en-US" dirty="0" smtClean="0"/>
              <a:t>identify important or striking features,</a:t>
            </a:r>
          </a:p>
          <a:p>
            <a:pPr lvl="0"/>
            <a:r>
              <a:rPr lang="en-US" dirty="0" smtClean="0"/>
              <a:t>notice patterns,</a:t>
            </a:r>
          </a:p>
          <a:p>
            <a:pPr lvl="0"/>
            <a:r>
              <a:rPr lang="en-US" dirty="0" smtClean="0"/>
              <a:t>predict meanings, and</a:t>
            </a:r>
          </a:p>
          <a:p>
            <a:pPr lvl="0"/>
            <a:r>
              <a:rPr lang="en-US" dirty="0" smtClean="0"/>
              <a:t>annotate, or “mark up,” the text to show your observations and thoughts.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In the margins, write brief comments. If the margins are narrow, you may want to use post-it notes. When writing comments, you might …</a:t>
            </a:r>
          </a:p>
          <a:p>
            <a:pPr lvl="0"/>
            <a:r>
              <a:rPr lang="en-US" dirty="0" smtClean="0"/>
              <a:t>Observe what is being said or done</a:t>
            </a:r>
          </a:p>
          <a:p>
            <a:pPr lvl="0"/>
            <a:r>
              <a:rPr lang="en-US" dirty="0" smtClean="0"/>
              <a:t>Define unfamiliar words</a:t>
            </a:r>
          </a:p>
          <a:p>
            <a:pPr lvl="0"/>
            <a:r>
              <a:rPr lang="en-US" dirty="0" smtClean="0"/>
              <a:t>Identify a theme being developed</a:t>
            </a:r>
          </a:p>
          <a:p>
            <a:pPr lvl="0"/>
            <a:r>
              <a:rPr lang="en-US" dirty="0" smtClean="0"/>
              <a:t>Paraphrase or summarize a difficult</a:t>
            </a:r>
          </a:p>
          <a:p>
            <a:pPr lvl="0"/>
            <a:r>
              <a:rPr lang="en-US" dirty="0" smtClean="0"/>
              <a:t>phrase, sentence or passage</a:t>
            </a:r>
          </a:p>
          <a:p>
            <a:pPr lvl="0"/>
            <a:r>
              <a:rPr lang="en-US" dirty="0" smtClean="0"/>
              <a:t>Describe the effect of an image, sound, or word</a:t>
            </a:r>
          </a:p>
          <a:p>
            <a:pPr lvl="0"/>
            <a:r>
              <a:rPr lang="en-US" dirty="0" smtClean="0"/>
              <a:t>Identify a literary technique</a:t>
            </a:r>
          </a:p>
          <a:p>
            <a:pPr lvl="0"/>
            <a:r>
              <a:rPr lang="en-US" dirty="0" smtClean="0"/>
              <a:t>Infer a character quality</a:t>
            </a:r>
          </a:p>
          <a:p>
            <a:pPr lvl="0"/>
            <a:r>
              <a:rPr lang="en-US" dirty="0" smtClean="0"/>
              <a:t>Ask a thoughtful question or predict an outcome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figurative language? </a:t>
            </a:r>
          </a:p>
          <a:p>
            <a:pPr lvl="1"/>
            <a:r>
              <a:rPr lang="en-US" sz="2800" dirty="0" smtClean="0"/>
              <a:t>used with a meaning that is different from the basic (literal) meaning and that expresses an idea in an interesting way by using language that usually describes something else.</a:t>
            </a:r>
          </a:p>
          <a:p>
            <a:pPr lvl="1"/>
            <a:r>
              <a:rPr lang="en-US" sz="2800" dirty="0" smtClean="0"/>
              <a:t>Figurative language is a tool that an author employs to help the reader visualize what is happening in a story or poem.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b="1" dirty="0" smtClean="0"/>
              <a:t>Hyperbole</a:t>
            </a:r>
            <a:r>
              <a:rPr lang="en-US" sz="2800" dirty="0" smtClean="0"/>
              <a:t> – exaggerated statements or claims not meant to be taken literally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b="1" dirty="0" smtClean="0"/>
              <a:t>Simile</a:t>
            </a:r>
            <a:r>
              <a:rPr lang="en-US" sz="2800" dirty="0" smtClean="0"/>
              <a:t> – comparison of two unlike things, using “like” or “as”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b="1" dirty="0" smtClean="0"/>
              <a:t>Metaphor</a:t>
            </a:r>
            <a:r>
              <a:rPr lang="en-US" sz="2800" dirty="0" smtClean="0"/>
              <a:t> – comparison of two unlike things, using “to be” verb (is, are, was, were, am,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b="1" dirty="0" smtClean="0"/>
              <a:t>Personification</a:t>
            </a:r>
            <a:r>
              <a:rPr lang="en-US" sz="2800" dirty="0" smtClean="0"/>
              <a:t> – the attribution of human attributes to something non-human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/>
          <a:lstStyle/>
          <a:p>
            <a:r>
              <a:rPr lang="en-US" dirty="0" smtClean="0"/>
              <a:t>Figurative vs. Literal Language</a:t>
            </a:r>
            <a:endParaRPr lang="en-US" dirty="0"/>
          </a:p>
        </p:txBody>
      </p:sp>
      <p:pic>
        <p:nvPicPr>
          <p:cNvPr id="4" name="Content Placeholder 3" descr="literally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69897" y="3886200"/>
            <a:ext cx="6674104" cy="2832694"/>
          </a:xfrm>
        </p:spPr>
      </p:pic>
      <p:pic>
        <p:nvPicPr>
          <p:cNvPr id="5" name="Picture 4" descr="literally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914400"/>
            <a:ext cx="5562600" cy="302031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vs. 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300" dirty="0" smtClean="0"/>
              <a:t>Scenario: You have been assigned a lot of homework </a:t>
            </a:r>
          </a:p>
          <a:p>
            <a:pPr lvl="1"/>
            <a:r>
              <a:rPr lang="en-US" sz="2600" dirty="0" smtClean="0"/>
              <a:t>Literally, how much homework have you been assigned?</a:t>
            </a:r>
          </a:p>
          <a:p>
            <a:pPr lvl="1"/>
            <a:r>
              <a:rPr lang="en-US" sz="2600" dirty="0" smtClean="0"/>
              <a:t>Figuratively, how does it feel to have a lot of homework?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vs. 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Literal</a:t>
            </a:r>
            <a:r>
              <a:rPr lang="en-US" dirty="0" smtClean="0"/>
              <a:t>: “I have homework in Chemistry, English, and Spanish tonight. It is going to take me at least 2 hours to finish it all. I take no pleasure in this fact.”</a:t>
            </a:r>
          </a:p>
          <a:p>
            <a:r>
              <a:rPr lang="en-US" b="1" dirty="0" smtClean="0"/>
              <a:t>Figurative</a:t>
            </a:r>
            <a:r>
              <a:rPr lang="en-US" dirty="0" smtClean="0"/>
              <a:t>: “If my homework were an animal, it’d be the offspring of a grizzly bear and a rabid piranha that survived radioactive testing to mutate into soul-destroying beast intent on bashing my skull into a cerebellum smoothie, which it would then drink, before puking it up and wasting 20 hours of my stupid life.”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Essay Structure</a:t>
            </a:r>
          </a:p>
          <a:p>
            <a:r>
              <a:rPr lang="en-US" dirty="0" smtClean="0"/>
              <a:t>We will write many different types of essays in this class, but the basic structure of the essays will remain the same: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Title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Intro Paragraph </a:t>
            </a:r>
            <a:r>
              <a:rPr lang="en-US" dirty="0" smtClean="0"/>
              <a:t>(Hook, Bridge, Thesis)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Body Paragraph </a:t>
            </a:r>
            <a:r>
              <a:rPr lang="en-US" dirty="0" smtClean="0"/>
              <a:t>(Topic Sentence, Evidence/Analysis/Elaboration)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Conclusion</a:t>
            </a:r>
            <a:r>
              <a:rPr lang="en-US" dirty="0" smtClean="0"/>
              <a:t> (Reiteration, Call to Action, Send Off)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Works Cited Page </a:t>
            </a:r>
            <a:r>
              <a:rPr lang="en-US" dirty="0" smtClean="0"/>
              <a:t>(if necessary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Parts of Speech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Noun</a:t>
            </a:r>
            <a:r>
              <a:rPr lang="en-US" dirty="0" smtClean="0"/>
              <a:t> – person, place, thing, idea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Verb</a:t>
            </a:r>
            <a:r>
              <a:rPr lang="en-US" dirty="0" smtClean="0"/>
              <a:t> – action word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Adjective</a:t>
            </a:r>
            <a:r>
              <a:rPr lang="en-US" dirty="0" smtClean="0"/>
              <a:t> – describes/modifies noun and pronouns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Adverb</a:t>
            </a:r>
            <a:r>
              <a:rPr lang="en-US" dirty="0" smtClean="0"/>
              <a:t> – describes/modifies verbs, adjectives, adverbs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Pronoun</a:t>
            </a:r>
            <a:r>
              <a:rPr lang="en-US" dirty="0" smtClean="0"/>
              <a:t> – used in place of noun or other pronoun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Conjunction </a:t>
            </a:r>
            <a:r>
              <a:rPr lang="en-US" dirty="0" smtClean="0"/>
              <a:t>– joins words (or groups of words) together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Preposition</a:t>
            </a:r>
            <a:r>
              <a:rPr lang="en-US" dirty="0" smtClean="0"/>
              <a:t> – shows relationship of nouns to other words in a sentence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Interjection </a:t>
            </a:r>
            <a:r>
              <a:rPr lang="en-US" dirty="0" smtClean="0"/>
              <a:t>– expresses emotion – no grammatical relationship to other words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 Quick Diagnostic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Identify the part of speech for the underlined word in each of the sentences below.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walked </a:t>
            </a:r>
            <a:r>
              <a:rPr lang="en-US" u="sng" dirty="0" smtClean="0"/>
              <a:t>around</a:t>
            </a:r>
            <a:r>
              <a:rPr lang="en-US" dirty="0" smtClean="0"/>
              <a:t> the corner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Zach help </a:t>
            </a:r>
            <a:r>
              <a:rPr lang="en-US" u="sng" dirty="0" smtClean="0"/>
              <a:t>him</a:t>
            </a:r>
            <a:r>
              <a:rPr lang="en-US" dirty="0" smtClean="0"/>
              <a:t> with the science project?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Older</a:t>
            </a:r>
            <a:r>
              <a:rPr lang="en-US" dirty="0" smtClean="0"/>
              <a:t> people tire more easily.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student </a:t>
            </a:r>
            <a:r>
              <a:rPr lang="en-US" u="sng" dirty="0" smtClean="0"/>
              <a:t>intelligently</a:t>
            </a:r>
            <a:r>
              <a:rPr lang="en-US" dirty="0" smtClean="0"/>
              <a:t> answered the questions.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classroom </a:t>
            </a:r>
            <a:r>
              <a:rPr lang="en-US" u="sng" dirty="0" smtClean="0"/>
              <a:t>is</a:t>
            </a:r>
            <a:r>
              <a:rPr lang="en-US" dirty="0" smtClean="0"/>
              <a:t> excessively warm.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Hurray!</a:t>
            </a:r>
            <a:r>
              <a:rPr lang="en-US" dirty="0" smtClean="0"/>
              <a:t> Our team finally scored a point!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want to hang out, </a:t>
            </a:r>
            <a:r>
              <a:rPr lang="en-US" u="sng" dirty="0" smtClean="0"/>
              <a:t>but</a:t>
            </a:r>
            <a:r>
              <a:rPr lang="en-US" dirty="0" smtClean="0"/>
              <a:t> I have a ton of work to do.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Do Now</vt:lpstr>
      <vt:lpstr>Types of Figurative Language</vt:lpstr>
      <vt:lpstr>Figurative vs. Literal Language</vt:lpstr>
      <vt:lpstr>Literal vs. Figurative Language</vt:lpstr>
      <vt:lpstr>Literal vs. Figurative Language</vt:lpstr>
      <vt:lpstr>Writing 101</vt:lpstr>
      <vt:lpstr>Writing 101</vt:lpstr>
      <vt:lpstr>Parts of Speech Quick Diagnostic</vt:lpstr>
      <vt:lpstr>Annotation Guidelines</vt:lpstr>
      <vt:lpstr>Annotation Guidelines</vt:lpstr>
      <vt:lpstr>Annotation Guidelines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abrennan2</dc:creator>
  <cp:lastModifiedBy>abrennan2</cp:lastModifiedBy>
  <cp:revision>1</cp:revision>
  <dcterms:created xsi:type="dcterms:W3CDTF">2015-01-22T19:52:03Z</dcterms:created>
  <dcterms:modified xsi:type="dcterms:W3CDTF">2015-01-22T19:52:21Z</dcterms:modified>
</cp:coreProperties>
</file>